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63" r:id="rId4"/>
    <p:sldId id="261" r:id="rId5"/>
    <p:sldId id="271" r:id="rId6"/>
    <p:sldId id="265" r:id="rId7"/>
    <p:sldId id="270" r:id="rId8"/>
    <p:sldId id="266" r:id="rId9"/>
    <p:sldId id="268" r:id="rId10"/>
    <p:sldId id="272" r:id="rId11"/>
    <p:sldId id="260" r:id="rId12"/>
    <p:sldId id="258" r:id="rId13"/>
    <p:sldId id="267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175FB6-4307-3B45-9526-22062745F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CF0E36-9F8A-0742-8D38-444B2E19C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C3BB2F-9CF7-1143-8F9E-61B367AC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FD3BD3-6135-C745-A418-A9EFA9B6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8482BD-E70C-2F44-80D9-8838AF28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72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E11368-96F9-134A-8F16-39C37AA6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BF0A9B-944F-0343-A684-2FE3B46FF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A99604-2B0D-5C41-966A-CE2E4DFA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221E3A-CA00-2645-AE14-A2C7B7B4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7E915D-751D-0147-98EE-AEC37B2A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89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397AB51-CAE5-0F4C-A7DB-F27B7E912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475A3A-F96C-E249-B299-64BE5F5A3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0683C9-E33A-E64C-A366-BBA036FA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429A0E-59D8-B940-8D7D-FC12F3C8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6C3F3-6FC2-4647-8682-006456CA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14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D3AAD9-2153-4D48-AED0-C860DC2A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23FDE0-7C9D-2749-8FE0-44E9040B7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682950-B81A-264B-B3EB-0EB346C6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46123A-5994-9A42-86B0-330587D0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9FB53A-5F49-C64F-9DF3-51ABA2AF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7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6D759-DC0B-E94F-8ED2-5042D848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A3CE27-51B8-294C-93B1-EBB63C108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5C9B36-F644-0049-8952-5DF302BF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D2B8AD-AB81-C74B-AD3B-20DC4F5C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8D156F-D2E4-9540-BF81-AF51886C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95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71C3A1-E013-724B-B54B-F8F292C2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A7B845-CFE1-CF4B-BAA7-3E1EB0B68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A03043-5C1B-D846-8393-EB9BE8490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43826D-E55D-704E-B50B-F6FC6A37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0F8F99-AE8E-A743-9934-35A53220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291570-46DC-F44E-A7F8-4BDE4D15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15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E0DAA-4EE4-7A49-BA9E-14750225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61AF4F-0048-384B-AD40-C57275F5E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B2ED47-9403-6D47-AF2B-C1EA03531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2FE746-2A0F-AD44-8FA2-B087C2DE4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91BF4D-9B6C-624A-93BE-64C1E0A8C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8B9A3E-8A0F-074E-940B-8AABB120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39F3D21-D308-0E4F-857B-59921A81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F40A5DD-9267-D548-83A0-1F0DB03A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0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AD2014-1A59-794C-8BD4-CFB064935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1A2C108-41F1-3440-A7E7-6EC7CCDD4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641C57-DA23-9A46-9CC6-813AEC47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1ED059-3370-0845-B029-63426DCD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64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5B06E30-3C44-5F47-B0E2-6D703660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56664B3-6A28-E149-9040-32BC738C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225D22-33B5-8542-95F3-C6F6460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74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121CC7-56E4-594F-B775-F854B6E0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0C887A-A24D-0544-900A-C0C5518FB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D673FD-E448-5A4B-BEFF-BA220D245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3A611B-8634-974F-BFBC-6B41B94F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3FE60D-DFF5-6848-BAD3-A387352B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3E716D-32F3-E641-B335-B73B8D2A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53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771FD-90D5-3F42-BD19-FA3A0250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A07BC51-7E82-2549-8C5D-B1CB71144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1303AC-BF9D-D749-B9D4-340283F82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0233A5-2D3E-E04C-8FAD-CB3CEE59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A09F9D-B646-384C-9E31-E1C4A17E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D230DF-88A1-AD42-8746-32A023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14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D169ED-3A7E-1D48-BB44-602B7FB0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B76876-1CCF-374A-A4BB-A3904C8C1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7F6123-7852-F240-8325-C77E2597E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B3C7-4410-BC4C-8AE7-44BE5D811D29}" type="datetimeFigureOut">
              <a:rPr kumimoji="1" lang="en-US" altLang="ja-JP"/>
              <a:t>7/21/2020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266B60-2BC7-0243-9CDC-2022C2B47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A9359F-5F23-C944-9D4D-F61F74E85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B199-C22F-524C-BABF-FBD182559FC7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15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sp.tohoku-mpu.ac.jp/info/information/2339/" TargetMode="Externa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48E36DA3-ABCF-1546-934B-3949EC1D8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862"/>
            <a:ext cx="12191999" cy="4510275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518F9E4-2B56-F341-9E55-6E8A939E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63605"/>
            <a:ext cx="11957537" cy="1076140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>
                <a:solidFill>
                  <a:schemeClr val="accent5">
                    <a:lumMod val="75000"/>
                  </a:schemeClr>
                </a:solidFill>
              </a:rPr>
              <a:t>                     東北医科薬科大学病院 公認心理師・臨床心理士 </a:t>
            </a:r>
            <a:endParaRPr lang="en-US" altLang="ja-JP" b="1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中間裕美子</a:t>
            </a:r>
            <a:endParaRPr lang="en-US" altLang="ja-JP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E53BDF-A533-B84B-8638-8FBBBF9A7726}"/>
              </a:ext>
            </a:extLst>
          </p:cNvPr>
          <p:cNvSpPr txBox="1"/>
          <p:nvPr/>
        </p:nvSpPr>
        <p:spPr>
          <a:xfrm flipH="1">
            <a:off x="9768" y="369332"/>
            <a:ext cx="11830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400" b="1">
                <a:solidFill>
                  <a:schemeClr val="tx2"/>
                </a:solidFill>
              </a:rPr>
              <a:t>                  話題提供</a:t>
            </a:r>
            <a:r>
              <a:rPr lang="en-US" altLang="ja-JP" sz="4400" b="1">
                <a:solidFill>
                  <a:schemeClr val="tx2"/>
                </a:solidFill>
              </a:rPr>
              <a:t>【</a:t>
            </a:r>
            <a:r>
              <a:rPr lang="ja-JP" altLang="en-US" sz="4400" b="1">
                <a:solidFill>
                  <a:schemeClr val="tx2"/>
                </a:solidFill>
              </a:rPr>
              <a:t>心理職を守る</a:t>
            </a:r>
            <a:r>
              <a:rPr lang="en-US" altLang="ja-JP" sz="4400" b="1">
                <a:solidFill>
                  <a:schemeClr val="tx2"/>
                </a:solidFill>
              </a:rPr>
              <a:t>】</a:t>
            </a:r>
            <a:endParaRPr lang="ja-JP" altLang="en-US" sz="4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5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A5DAC2-828D-CB4E-8F2C-E01DB99A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19615"/>
          </a:xfrm>
        </p:spPr>
        <p:txBody>
          <a:bodyPr>
            <a:normAutofit fontScale="90000"/>
          </a:bodyPr>
          <a:lstStyle/>
          <a:p>
            <a:r>
              <a:rPr lang="ja-JP" altLang="en-US" sz="4000"/>
              <a:t>こんなときこそ、それぞれの人が、その人なりにできることを行い、社会における役割を果たす。</a:t>
            </a:r>
            <a:br>
              <a:rPr lang="en-US" altLang="ja-JP" sz="4000"/>
            </a:br>
            <a:br>
              <a:rPr lang="en-US" altLang="ja-JP" sz="4000"/>
            </a:br>
            <a:r>
              <a:rPr lang="ja-JP" altLang="en-US" sz="4000"/>
              <a:t>そんな小さなことの積み重ねが、力になるのではないかと信じる。</a:t>
            </a:r>
            <a:br>
              <a:rPr lang="en-US" altLang="ja-JP" sz="4000"/>
            </a:br>
            <a:br>
              <a:rPr lang="en-US" altLang="ja-JP" sz="4000"/>
            </a:br>
            <a:r>
              <a:rPr lang="ja-JP" altLang="en-US" sz="4000"/>
              <a:t>そうやって人は、どんな大きな惨事をも乗り越えてきたのだから。</a:t>
            </a:r>
            <a:br>
              <a:rPr lang="en-US" altLang="ja-JP" sz="4000"/>
            </a:br>
            <a:br>
              <a:rPr lang="en-US" altLang="ja-JP" sz="4000"/>
            </a:br>
            <a:endParaRPr lang="ja-JP" altLang="en-US" sz="400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08844D-5A90-FB4C-AE40-52CC4E182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6115539"/>
            <a:ext cx="10515600" cy="810846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     下園壮太「平常心を鍛える」講談社</a:t>
            </a: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F1122A54-9539-F240-8304-D5B3539BA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1081"/>
            <a:ext cx="7600462" cy="23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0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5">
            <a:extLst>
              <a:ext uri="{FF2B5EF4-FFF2-40B4-BE49-F238E27FC236}">
                <a16:creationId xmlns:a16="http://schemas.microsoft.com/office/drawing/2014/main" id="{924BB9DA-E768-2041-927C-27A32F695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49" y="719666"/>
            <a:ext cx="383230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7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47C89F-A4B8-794C-AED3-536B632066ED}"/>
              </a:ext>
            </a:extLst>
          </p:cNvPr>
          <p:cNvSpPr txBox="1"/>
          <p:nvPr/>
        </p:nvSpPr>
        <p:spPr>
          <a:xfrm flipV="1">
            <a:off x="0" y="0"/>
            <a:ext cx="12192000" cy="663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pic>
        <p:nvPicPr>
          <p:cNvPr id="4" name="図 5">
            <a:extLst>
              <a:ext uri="{FF2B5EF4-FFF2-40B4-BE49-F238E27FC236}">
                <a16:creationId xmlns:a16="http://schemas.microsoft.com/office/drawing/2014/main" id="{7B37C90F-027D-F241-AC17-FF469425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39" y="0"/>
            <a:ext cx="5980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0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5710B19E-2E5B-B342-B09C-4CDEC7B62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5" y="0"/>
            <a:ext cx="4933462" cy="6858000"/>
          </a:xfrm>
          <a:prstGeom prst="rect">
            <a:avLst/>
          </a:prstGeom>
        </p:spPr>
      </p:pic>
      <p:pic>
        <p:nvPicPr>
          <p:cNvPr id="5" name="図 5">
            <a:extLst>
              <a:ext uri="{FF2B5EF4-FFF2-40B4-BE49-F238E27FC236}">
                <a16:creationId xmlns:a16="http://schemas.microsoft.com/office/drawing/2014/main" id="{3300CE32-1C69-874B-BA3A-17B658862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70"/>
            <a:ext cx="6838461" cy="68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1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269CCF-B59E-C844-A2C0-98003343FE9E}"/>
              </a:ext>
            </a:extLst>
          </p:cNvPr>
          <p:cNvSpPr txBox="1"/>
          <p:nvPr/>
        </p:nvSpPr>
        <p:spPr>
          <a:xfrm>
            <a:off x="195385" y="335845"/>
            <a:ext cx="11781692" cy="61863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/>
              <a:t>こんにちは。  </a:t>
            </a:r>
            <a:endParaRPr lang="en-US" altLang="ja-JP"/>
          </a:p>
          <a:p>
            <a:endParaRPr lang="en-US" altLang="ja-JP"/>
          </a:p>
          <a:p>
            <a:pPr fontAlgn="base"/>
            <a:r>
              <a:rPr lang="ja-JP" altLang="en-US" i="0">
                <a:solidFill>
                  <a:srgbClr val="414141"/>
                </a:solidFill>
                <a:effectLst/>
                <a:latin typeface="dinneuzeitgroteskltw01-_812426"/>
              </a:rPr>
              <a:t>第三弾</a:t>
            </a:r>
            <a:r>
              <a:rPr lang="ja-JP" altLang="en-US">
                <a:solidFill>
                  <a:srgbClr val="414141"/>
                </a:solidFill>
                <a:latin typeface="dinneuzeitgroteskltw01-_812426"/>
              </a:rPr>
              <a:t> </a:t>
            </a:r>
            <a:r>
              <a:rPr lang="af-ZA" altLang="ja-JP" i="0">
                <a:solidFill>
                  <a:srgbClr val="414141"/>
                </a:solidFill>
                <a:effectLst/>
                <a:latin typeface="dinneuzeitgroteskltw01-_812426"/>
              </a:rPr>
              <a:t>COVID-19</a:t>
            </a:r>
            <a:r>
              <a:rPr lang="ja-JP" altLang="af-ZA" i="0">
                <a:solidFill>
                  <a:srgbClr val="414141"/>
                </a:solidFill>
                <a:effectLst/>
                <a:latin typeface="dinneuzeitgroteskltw01-_812426"/>
              </a:rPr>
              <a:t>　</a:t>
            </a:r>
            <a:r>
              <a:rPr lang="ja-JP" altLang="en-US" i="0">
                <a:solidFill>
                  <a:srgbClr val="414141"/>
                </a:solidFill>
                <a:effectLst/>
                <a:latin typeface="dinneuzeitgroteskltw01-_812426"/>
              </a:rPr>
              <a:t>心のサポート</a:t>
            </a:r>
            <a:r>
              <a:rPr lang="af-ZA" altLang="ja-JP" i="0">
                <a:solidFill>
                  <a:srgbClr val="414141"/>
                </a:solidFill>
                <a:effectLst/>
                <a:latin typeface="dinneuzeitgroteskltw01-_812426"/>
              </a:rPr>
              <a:t>WEB</a:t>
            </a:r>
            <a:r>
              <a:rPr lang="ja-JP" altLang="en-US" i="0">
                <a:solidFill>
                  <a:srgbClr val="414141"/>
                </a:solidFill>
                <a:effectLst/>
                <a:latin typeface="dinneuzeitgroteskltw01-_812426"/>
              </a:rPr>
              <a:t>研修・情報交換会</a:t>
            </a:r>
            <a:r>
              <a:rPr lang="en-US" altLang="ja-JP" i="0">
                <a:solidFill>
                  <a:srgbClr val="414141"/>
                </a:solidFill>
                <a:effectLst/>
                <a:latin typeface="dinneuzeitgroteskltw01-_812426"/>
              </a:rPr>
              <a:t>(</a:t>
            </a:r>
            <a:r>
              <a:rPr lang="en-US" altLang="ja-JP" i="0">
                <a:solidFill>
                  <a:srgbClr val="414141"/>
                </a:solidFill>
                <a:effectLst/>
                <a:latin typeface="inherit"/>
              </a:rPr>
              <a:t>2020</a:t>
            </a:r>
            <a:r>
              <a:rPr lang="ja-JP" altLang="en-US" i="0">
                <a:solidFill>
                  <a:srgbClr val="414141"/>
                </a:solidFill>
                <a:effectLst/>
                <a:latin typeface="inherit"/>
              </a:rPr>
              <a:t>年</a:t>
            </a:r>
            <a:r>
              <a:rPr lang="en-US" altLang="ja-JP" i="0">
                <a:solidFill>
                  <a:srgbClr val="414141"/>
                </a:solidFill>
                <a:effectLst/>
                <a:latin typeface="inherit"/>
              </a:rPr>
              <a:t>5</a:t>
            </a:r>
            <a:r>
              <a:rPr lang="ja-JP" altLang="en-US" i="0">
                <a:solidFill>
                  <a:srgbClr val="414141"/>
                </a:solidFill>
                <a:effectLst/>
                <a:latin typeface="inherit"/>
              </a:rPr>
              <a:t>月</a:t>
            </a:r>
            <a:r>
              <a:rPr lang="en-US" altLang="ja-JP" i="0">
                <a:solidFill>
                  <a:srgbClr val="414141"/>
                </a:solidFill>
                <a:effectLst/>
                <a:latin typeface="inherit"/>
              </a:rPr>
              <a:t>31</a:t>
            </a:r>
            <a:r>
              <a:rPr lang="ja-JP" altLang="en-US" i="0">
                <a:solidFill>
                  <a:srgbClr val="414141"/>
                </a:solidFill>
                <a:effectLst/>
                <a:latin typeface="inherit"/>
              </a:rPr>
              <a:t>日</a:t>
            </a:r>
            <a:r>
              <a:rPr lang="en-US" altLang="ja-JP" i="0">
                <a:solidFill>
                  <a:srgbClr val="414141"/>
                </a:solidFill>
                <a:effectLst/>
                <a:latin typeface="inherit"/>
              </a:rPr>
              <a:t>)</a:t>
            </a:r>
            <a:r>
              <a:rPr lang="ja-JP" altLang="en-US" i="0">
                <a:solidFill>
                  <a:srgbClr val="414141"/>
                </a:solidFill>
                <a:effectLst/>
                <a:latin typeface="inherit"/>
              </a:rPr>
              <a:t> </a:t>
            </a:r>
          </a:p>
          <a:p>
            <a:r>
              <a:rPr lang="ja-JP" altLang="en-US"/>
              <a:t>医療分野 話題提供でお出ししたスライドを再編集して、 軽量版・ダイジェスト版としてシェアします。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当日は、今回の新型コロナウィルス感染の初期段階から五月までの変化、  心理職のセルフケア、相互サポート等について お話させて頂きました。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今後も新型コロナウィルス感染と心のケア、セルフケア、 相互サポートの課題への取り組みは継続していくものです。</a:t>
            </a:r>
            <a:endParaRPr lang="en-US" altLang="ja-JP"/>
          </a:p>
          <a:p>
            <a:r>
              <a:rPr lang="ja-JP" altLang="en-US"/>
              <a:t>  </a:t>
            </a:r>
            <a:endParaRPr lang="en-US" altLang="ja-JP"/>
          </a:p>
          <a:p>
            <a:r>
              <a:rPr lang="ja-JP" altLang="en-US"/>
              <a:t>現在の実践や記録は、後年においても貴重な資料となると考えています。</a:t>
            </a:r>
            <a:endParaRPr lang="en-US" altLang="ja-JP"/>
          </a:p>
          <a:p>
            <a:r>
              <a:rPr lang="ja-JP" altLang="en-US"/>
              <a:t>  </a:t>
            </a:r>
            <a:endParaRPr lang="en-US" altLang="ja-JP"/>
          </a:p>
          <a:p>
            <a:r>
              <a:rPr lang="ja-JP" altLang="en-US"/>
              <a:t>日頃の実践について、  相互シェアが深まることを期待しています。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新型コロナウィルス感染の一日も早い終息を願っております。                                                                                                                         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梅雨の仙台にて。</a:t>
            </a:r>
            <a:endParaRPr lang="en-US" altLang="ja-JP"/>
          </a:p>
          <a:p>
            <a:endParaRPr lang="en-US" altLang="ja-JP"/>
          </a:p>
          <a:p>
            <a:pPr fontAlgn="base"/>
            <a:r>
              <a:rPr lang="ja-JP" altLang="en-US"/>
              <a:t>学校法人東北医科薬科大学   東北医科薬科大学病院                                                                                            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中間裕美子 拝                                                                          </a:t>
            </a:r>
            <a:endParaRPr lang="en-US" altLang="ja-JP"/>
          </a:p>
        </p:txBody>
      </p:sp>
      <p:pic>
        <p:nvPicPr>
          <p:cNvPr id="2" name="図 2">
            <a:extLst>
              <a:ext uri="{FF2B5EF4-FFF2-40B4-BE49-F238E27FC236}">
                <a16:creationId xmlns:a16="http://schemas.microsoft.com/office/drawing/2014/main" id="{222BA7F5-7C28-2447-8DC8-0B761C62D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12" y="5250590"/>
            <a:ext cx="3074865" cy="988943"/>
          </a:xfrm>
          <a:prstGeom prst="rect">
            <a:avLst/>
          </a:prstGeom>
        </p:spPr>
      </p:pic>
      <p:pic>
        <p:nvPicPr>
          <p:cNvPr id="3" name="図 3">
            <a:extLst>
              <a:ext uri="{FF2B5EF4-FFF2-40B4-BE49-F238E27FC236}">
                <a16:creationId xmlns:a16="http://schemas.microsoft.com/office/drawing/2014/main" id="{D8092BA4-03DE-FD4F-AB3E-85808795D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14" y="3555140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1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9A6B8CCA-493A-9447-8D87-151277EFE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77" y="0"/>
            <a:ext cx="6086231" cy="6858000"/>
          </a:xfrm>
          <a:prstGeom prst="rect">
            <a:avLst/>
          </a:prstGeo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6EDD3094-254C-074D-85F2-10F0ED18C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9465" y="4601552"/>
            <a:ext cx="10275766" cy="1670294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0" i="0">
                <a:solidFill>
                  <a:srgbClr val="222222"/>
                </a:solidFill>
                <a:effectLst/>
                <a:latin typeface="Noto Sans"/>
              </a:rPr>
              <a:t>「第</a:t>
            </a:r>
            <a:r>
              <a:rPr lang="en-US" altLang="ja-JP" b="0" i="0">
                <a:solidFill>
                  <a:srgbClr val="222222"/>
                </a:solidFill>
                <a:effectLst/>
                <a:latin typeface="Noto Sans"/>
              </a:rPr>
              <a:t>2.2</a:t>
            </a:r>
            <a:r>
              <a:rPr lang="ja-JP" altLang="en-US" b="0" i="0">
                <a:solidFill>
                  <a:srgbClr val="222222"/>
                </a:solidFill>
                <a:effectLst/>
                <a:latin typeface="Noto Sans"/>
              </a:rPr>
              <a:t>版」の動画 </a:t>
            </a:r>
            <a:r>
              <a:rPr lang="af-ZA" altLang="ja-JP" b="0" i="0">
                <a:solidFill>
                  <a:srgbClr val="222222"/>
                </a:solidFill>
                <a:effectLst/>
                <a:latin typeface="Noto Sans"/>
              </a:rPr>
              <a:t>YouTube</a:t>
            </a:r>
            <a:br>
              <a:rPr lang="ja-JP" altLang="en-US" b="0" i="0">
                <a:solidFill>
                  <a:srgbClr val="222222"/>
                </a:solidFill>
                <a:effectLst/>
                <a:latin typeface="Noto Sans"/>
              </a:rPr>
            </a:br>
            <a:r>
              <a:rPr lang="af-ZA" altLang="ja-JP" b="0" i="0" u="none" strike="noStrike">
                <a:solidFill>
                  <a:srgbClr val="0061B1"/>
                </a:solidFill>
                <a:effectLst/>
                <a:latin typeface="Noto Sans"/>
                <a:hlinkClick r:id="rId3"/>
              </a:rPr>
              <a:t>http://www.hosp.tohoku-mpu.ac.jp/info/information/2339/</a:t>
            </a:r>
            <a:endParaRPr lang="af-ZA" altLang="ja-JP" b="0" i="0">
              <a:solidFill>
                <a:srgbClr val="222222"/>
              </a:solidFill>
              <a:effectLst/>
              <a:latin typeface="Noto Sans"/>
            </a:endParaRPr>
          </a:p>
          <a:p>
            <a:r>
              <a:rPr lang="ja-JP" altLang="en-US" b="0" i="0">
                <a:solidFill>
                  <a:srgbClr val="222222"/>
                </a:solidFill>
                <a:effectLst/>
                <a:latin typeface="Noto Sans"/>
              </a:rPr>
              <a:t>多言語版</a:t>
            </a:r>
            <a:endParaRPr lang="en-US" altLang="ja-JP" b="0" i="0">
              <a:solidFill>
                <a:srgbClr val="222222"/>
              </a:solidFill>
              <a:effectLst/>
              <a:latin typeface="Noto Sans"/>
            </a:endParaRPr>
          </a:p>
          <a:p>
            <a:r>
              <a:rPr lang="ja-JP" altLang="en-US" b="0" i="0">
                <a:solidFill>
                  <a:srgbClr val="222222"/>
                </a:solidFill>
                <a:effectLst/>
                <a:latin typeface="Noto Sans"/>
              </a:rPr>
              <a:t>英語・中国語（簡体字・繁体字）・韓国語・ベトナム語・モンゴル語</a:t>
            </a:r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326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515BD2CA-A347-9845-ADB6-5AF5660A3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1DF48-4C76-8C41-AA85-82E283C3D6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11947769" cy="1671391"/>
          </a:xfrm>
        </p:spPr>
        <p:txBody>
          <a:bodyPr/>
          <a:lstStyle/>
          <a:p>
            <a:r>
              <a:rPr kumimoji="1" lang="ja-JP" altLang="en-US" b="1">
                <a:solidFill>
                  <a:schemeClr val="accent1">
                    <a:lumMod val="50000"/>
                  </a:schemeClr>
                </a:solidFill>
              </a:rPr>
              <a:t>                     情報災害から守る</a:t>
            </a:r>
          </a:p>
        </p:txBody>
      </p:sp>
      <p:sp>
        <p:nvSpPr>
          <p:cNvPr id="4" name="縦書きテキスト プレースホルダー 3">
            <a:extLst>
              <a:ext uri="{FF2B5EF4-FFF2-40B4-BE49-F238E27FC236}">
                <a16:creationId xmlns:a16="http://schemas.microsoft.com/office/drawing/2014/main" id="{D73628E9-0249-2E41-AC6A-14B977B6AA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3462" y="1543539"/>
            <a:ext cx="11068538" cy="5240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/>
              <a:t>◎不安や怒り→煽り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◎不確実な内容・デマ                            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◎不安バイアス→「気がする」                            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◎トンネル情報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◎偏った情報だけの世界→主観的危機の拡大</a:t>
            </a:r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r>
              <a:rPr lang="en-US" altLang="ja-JP"/>
              <a:t>(</a:t>
            </a:r>
            <a:r>
              <a:rPr lang="ja-JP" altLang="en-US"/>
              <a:t>対処</a:t>
            </a:r>
            <a:r>
              <a:rPr lang="en-US" altLang="ja-JP"/>
              <a:t>)</a:t>
            </a:r>
          </a:p>
          <a:p>
            <a:pPr marL="0" indent="0">
              <a:buNone/>
            </a:pPr>
            <a:r>
              <a:rPr lang="ja-JP" altLang="en-US"/>
              <a:t>☆受けとる情報をコントロール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☆情報によって消耗する→感情と事実             </a:t>
            </a:r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r>
              <a:rPr lang="ja-JP" altLang="en-US"/>
              <a:t>参考 下園壮太 「平常心を鍛える」講談社       </a:t>
            </a:r>
          </a:p>
        </p:txBody>
      </p:sp>
      <p:pic>
        <p:nvPicPr>
          <p:cNvPr id="11" name="図 11">
            <a:extLst>
              <a:ext uri="{FF2B5EF4-FFF2-40B4-BE49-F238E27FC236}">
                <a16:creationId xmlns:a16="http://schemas.microsoft.com/office/drawing/2014/main" id="{6135E0D9-213E-724C-A6B4-1FDA25AF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5" y="1399197"/>
            <a:ext cx="1697648" cy="1697648"/>
          </a:xfrm>
          <a:prstGeom prst="rect">
            <a:avLst/>
          </a:prstGeom>
        </p:spPr>
      </p:pic>
      <p:pic>
        <p:nvPicPr>
          <p:cNvPr id="13" name="図 13">
            <a:extLst>
              <a:ext uri="{FF2B5EF4-FFF2-40B4-BE49-F238E27FC236}">
                <a16:creationId xmlns:a16="http://schemas.microsoft.com/office/drawing/2014/main" id="{17448F1C-9E1A-8B42-85A3-BA0F1A0E8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43" y="3629755"/>
            <a:ext cx="1697648" cy="1697648"/>
          </a:xfrm>
          <a:prstGeom prst="rect">
            <a:avLst/>
          </a:prstGeom>
        </p:spPr>
      </p:pic>
      <p:pic>
        <p:nvPicPr>
          <p:cNvPr id="14" name="図 14">
            <a:extLst>
              <a:ext uri="{FF2B5EF4-FFF2-40B4-BE49-F238E27FC236}">
                <a16:creationId xmlns:a16="http://schemas.microsoft.com/office/drawing/2014/main" id="{33FE5621-BBA9-3C40-899E-FBB6F989D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36" y="6105952"/>
            <a:ext cx="2078404" cy="6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E399CB32-7F9C-1645-B062-851BCDFEC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8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BA914150-052C-AD4F-89CF-795CBCD56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9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AEC66346-EFDA-C849-9ABF-96D820ACC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85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EB2F6195-6F6C-7E42-8A09-B361FFDE8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2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ワイド画面</PresentationFormat>
  <Slides>13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                   情報災害から守る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こんなときこそ、それぞれの人が、その人なりにできることを行い、社会における役割を果たす。  そんな小さなことの積み重ねが、力になるのではないかと信じる。  そうやって人は、どんな大きな惨事をも乗り越えてきたのだから。  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yumiko.n.sweetrosemary@gmail.com</dc:creator>
  <cp:lastModifiedBy>yumiko.n.sweetrosemary@gmail.com</cp:lastModifiedBy>
  <cp:revision>47</cp:revision>
  <dcterms:created xsi:type="dcterms:W3CDTF">2020-05-11T06:24:08Z</dcterms:created>
  <dcterms:modified xsi:type="dcterms:W3CDTF">2020-07-21T03:47:40Z</dcterms:modified>
</cp:coreProperties>
</file>